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16b1c7b3793fc6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6b1c7b3793fc6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16b1c7b3793fc61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6b1c7b3793fc61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6b7a7ffdb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6b7a7ffdb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b7a7ffdb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b7a7ffdb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b7a7ffdb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b7a7ffdb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b7a7ffdb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b7a7ffdb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b7a7ffdb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b7a7ffdb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b7a7ffdb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b7a7ffdb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5cb77896a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5cb77896a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b7a7ffdb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b7a7ffdb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b7a7ffdb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b7a7ffdb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5cb77896a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5cb77896a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b7a7ffdb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b7a7ffdb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5cb77896a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5cb77896a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b7a7ffdb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b7a7ffdb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5cb77896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5cb77896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b7a7ffdb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b7a7ffdb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b7a7ffdb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b7a7ffdb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b7a7ffdb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b7a7ffdb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b7a7ffdb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b7a7ffdb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6bf27867e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6bf27867e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6b7a7ffdb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b7a7ffdb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b7a7ffdb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b7a7ffdb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6b7a7ffdb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b7a7ffdb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a38c59420fd8c2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a38c59420fd8c2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jpg"/><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13.jpg"/><Relationship Id="rId5" Type="http://schemas.openxmlformats.org/officeDocument/2006/relationships/image" Target="../media/image11.jpg"/><Relationship Id="rId6" Type="http://schemas.openxmlformats.org/officeDocument/2006/relationships/image" Target="../media/image15.jpg"/><Relationship Id="rId7"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bit.ly/2PfsHZp" TargetMode="External"/><Relationship Id="rId4" Type="http://schemas.openxmlformats.org/officeDocument/2006/relationships/hyperlink" Target="http://drive.google.com/file/d/1-gCmvKT7vjC11LUY7D2oHPqINsuavuS6/view" TargetMode="External"/><Relationship Id="rId5"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ebaim.org/resources/contrastchecker/" TargetMode="Externa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pexels.com/photo/woman-eating-bruschetta-1537635/" TargetMode="External"/><Relationship Id="rId4" Type="http://schemas.openxmlformats.org/officeDocument/2006/relationships/hyperlink" Target="https://prottapp.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SplitCheck</a:t>
            </a:r>
            <a:endParaRPr/>
          </a:p>
        </p:txBody>
      </p:sp>
      <p:sp>
        <p:nvSpPr>
          <p:cNvPr id="55" name="Google Shape;55;p13"/>
          <p:cNvSpPr txBox="1"/>
          <p:nvPr>
            <p:ph idx="1" type="subTitle"/>
          </p:nvPr>
        </p:nvSpPr>
        <p:spPr>
          <a:xfrm>
            <a:off x="311700" y="2052600"/>
            <a:ext cx="8520600" cy="2243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t>Aniruddha Pimple</a:t>
            </a:r>
            <a:endParaRPr sz="1800"/>
          </a:p>
          <a:p>
            <a:pPr indent="0" lvl="0" marL="0" rtl="0" algn="ctr">
              <a:lnSpc>
                <a:spcPct val="115000"/>
              </a:lnSpc>
              <a:spcBef>
                <a:spcPts val="0"/>
              </a:spcBef>
              <a:spcAft>
                <a:spcPts val="0"/>
              </a:spcAft>
              <a:buNone/>
            </a:pPr>
            <a:r>
              <a:rPr lang="en" sz="1800"/>
              <a:t>Brandon Patton</a:t>
            </a:r>
            <a:endParaRPr sz="1800"/>
          </a:p>
          <a:p>
            <a:pPr indent="0" lvl="0" marL="0" rtl="0" algn="ctr">
              <a:lnSpc>
                <a:spcPct val="115000"/>
              </a:lnSpc>
              <a:spcBef>
                <a:spcPts val="0"/>
              </a:spcBef>
              <a:spcAft>
                <a:spcPts val="0"/>
              </a:spcAft>
              <a:buNone/>
            </a:pPr>
            <a:r>
              <a:rPr lang="en" sz="1800"/>
              <a:t>Chengzhi Yang</a:t>
            </a:r>
            <a:endParaRPr sz="1800"/>
          </a:p>
          <a:p>
            <a:pPr indent="0" lvl="0" marL="0" rtl="0" algn="ctr">
              <a:lnSpc>
                <a:spcPct val="115000"/>
              </a:lnSpc>
              <a:spcBef>
                <a:spcPts val="0"/>
              </a:spcBef>
              <a:spcAft>
                <a:spcPts val="0"/>
              </a:spcAft>
              <a:buNone/>
            </a:pPr>
            <a:r>
              <a:rPr lang="en" sz="1800"/>
              <a:t>Fangzhou Zhang</a:t>
            </a:r>
            <a:endParaRPr sz="1800"/>
          </a:p>
          <a:p>
            <a:pPr indent="0" lvl="0" marL="0" rtl="0" algn="ctr">
              <a:lnSpc>
                <a:spcPct val="115000"/>
              </a:lnSpc>
              <a:spcBef>
                <a:spcPts val="0"/>
              </a:spcBef>
              <a:spcAft>
                <a:spcPts val="0"/>
              </a:spcAft>
              <a:buNone/>
            </a:pPr>
            <a:r>
              <a:rPr lang="en" sz="1800"/>
              <a:t>Patrick Sommer</a:t>
            </a:r>
            <a:endParaRPr sz="1800"/>
          </a:p>
          <a:p>
            <a:pPr indent="0" lvl="0" marL="0" rtl="0" algn="ctr">
              <a:lnSpc>
                <a:spcPct val="115000"/>
              </a:lnSpc>
              <a:spcBef>
                <a:spcPts val="0"/>
              </a:spcBef>
              <a:spcAft>
                <a:spcPts val="0"/>
              </a:spcAft>
              <a:buNone/>
            </a:pPr>
            <a:r>
              <a:rPr lang="en" sz="1800"/>
              <a:t>Shiyi Jiang</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1392425" y="392900"/>
            <a:ext cx="723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Design (Paper based </a:t>
            </a:r>
            <a:r>
              <a:rPr lang="en"/>
              <a:t>prototype)</a:t>
            </a:r>
            <a:endParaRPr/>
          </a:p>
        </p:txBody>
      </p:sp>
      <p:pic>
        <p:nvPicPr>
          <p:cNvPr id="117" name="Google Shape;117;p22"/>
          <p:cNvPicPr preferRelativeResize="0"/>
          <p:nvPr/>
        </p:nvPicPr>
        <p:blipFill rotWithShape="1">
          <a:blip r:embed="rId3">
            <a:alphaModFix/>
          </a:blip>
          <a:srcRect b="52226" l="0" r="0" t="14615"/>
          <a:stretch/>
        </p:blipFill>
        <p:spPr>
          <a:xfrm>
            <a:off x="428400" y="1386000"/>
            <a:ext cx="4977598" cy="2610000"/>
          </a:xfrm>
          <a:prstGeom prst="rect">
            <a:avLst/>
          </a:prstGeom>
          <a:noFill/>
          <a:ln>
            <a:noFill/>
          </a:ln>
        </p:spPr>
      </p:pic>
      <p:pic>
        <p:nvPicPr>
          <p:cNvPr id="118" name="Google Shape;118;p22"/>
          <p:cNvPicPr preferRelativeResize="0"/>
          <p:nvPr/>
        </p:nvPicPr>
        <p:blipFill rotWithShape="1">
          <a:blip r:embed="rId4">
            <a:alphaModFix/>
          </a:blip>
          <a:srcRect b="9711" l="19176" r="16966" t="52602"/>
          <a:stretch/>
        </p:blipFill>
        <p:spPr>
          <a:xfrm>
            <a:off x="5406000" y="1386000"/>
            <a:ext cx="3316875" cy="261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692850" y="347000"/>
            <a:ext cx="775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feedback - First Design</a:t>
            </a:r>
            <a:endParaRPr/>
          </a:p>
        </p:txBody>
      </p:sp>
      <p:sp>
        <p:nvSpPr>
          <p:cNvPr id="124" name="Google Shape;124;p23"/>
          <p:cNvSpPr txBox="1"/>
          <p:nvPr>
            <p:ph idx="1" type="body"/>
          </p:nvPr>
        </p:nvSpPr>
        <p:spPr>
          <a:xfrm>
            <a:off x="654000" y="2571746"/>
            <a:ext cx="7836000" cy="2277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If people in the group ordered the same item twice, it would come twice in the restaurant check.</a:t>
            </a:r>
            <a:endParaRPr/>
          </a:p>
          <a:p>
            <a:pPr indent="-342900" lvl="0" marL="457200" rtl="0" algn="l">
              <a:spcBef>
                <a:spcPts val="0"/>
              </a:spcBef>
              <a:spcAft>
                <a:spcPts val="0"/>
              </a:spcAft>
              <a:buSzPts val="1800"/>
              <a:buChar char="●"/>
            </a:pPr>
            <a:r>
              <a:rPr lang="en"/>
              <a:t>It would be useful to split the bill between large groups of people.</a:t>
            </a:r>
            <a:endParaRPr/>
          </a:p>
          <a:p>
            <a:pPr indent="-342900" lvl="0" marL="457200" rtl="0" algn="l">
              <a:spcBef>
                <a:spcPts val="0"/>
              </a:spcBef>
              <a:spcAft>
                <a:spcPts val="0"/>
              </a:spcAft>
              <a:buSzPts val="1800"/>
              <a:buChar char="●"/>
            </a:pPr>
            <a:r>
              <a:rPr lang="en"/>
              <a:t>There’s no indication of the amount of tip that you’ll actually give, only percentage.</a:t>
            </a:r>
            <a:endParaRPr/>
          </a:p>
          <a:p>
            <a:pPr indent="-342900" lvl="0" marL="457200" rtl="0" algn="l">
              <a:spcBef>
                <a:spcPts val="0"/>
              </a:spcBef>
              <a:spcAft>
                <a:spcPts val="0"/>
              </a:spcAft>
              <a:buSzPts val="1800"/>
              <a:buChar char="●"/>
            </a:pPr>
            <a:r>
              <a:rPr lang="en"/>
              <a:t>There’s no way of knowing who is paying what in the group.</a:t>
            </a:r>
            <a:endParaRPr/>
          </a:p>
          <a:p>
            <a:pPr indent="0" lvl="0" marL="0" rtl="0" algn="l">
              <a:spcBef>
                <a:spcPts val="1600"/>
              </a:spcBef>
              <a:spcAft>
                <a:spcPts val="1600"/>
              </a:spcAft>
              <a:buNone/>
            </a:pPr>
            <a:r>
              <a:t/>
            </a:r>
            <a:endParaRPr/>
          </a:p>
        </p:txBody>
      </p:sp>
      <p:pic>
        <p:nvPicPr>
          <p:cNvPr id="125" name="Google Shape;125;p23"/>
          <p:cNvPicPr preferRelativeResize="0"/>
          <p:nvPr/>
        </p:nvPicPr>
        <p:blipFill>
          <a:blip r:embed="rId3">
            <a:alphaModFix/>
          </a:blip>
          <a:stretch>
            <a:fillRect/>
          </a:stretch>
        </p:blipFill>
        <p:spPr>
          <a:xfrm>
            <a:off x="3936850" y="1011713"/>
            <a:ext cx="1468000" cy="146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639750" y="296569"/>
            <a:ext cx="7720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a:t>
            </a:r>
            <a:r>
              <a:rPr lang="en"/>
              <a:t> Design (Prott Prototype)</a:t>
            </a:r>
            <a:endParaRPr/>
          </a:p>
        </p:txBody>
      </p:sp>
      <p:sp>
        <p:nvSpPr>
          <p:cNvPr id="131" name="Google Shape;131;p24"/>
          <p:cNvSpPr txBox="1"/>
          <p:nvPr>
            <p:ph idx="1" type="body"/>
          </p:nvPr>
        </p:nvSpPr>
        <p:spPr>
          <a:xfrm>
            <a:off x="639750" y="1010025"/>
            <a:ext cx="7864500" cy="123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made a runnable click-through prototype using Balsamiq and Prott. The prototype had clickable hotspots to guide test users through the experience.</a:t>
            </a:r>
            <a:endParaRPr/>
          </a:p>
        </p:txBody>
      </p:sp>
      <p:pic>
        <p:nvPicPr>
          <p:cNvPr id="132" name="Google Shape;132;p24"/>
          <p:cNvPicPr preferRelativeResize="0"/>
          <p:nvPr/>
        </p:nvPicPr>
        <p:blipFill>
          <a:blip r:embed="rId3">
            <a:alphaModFix/>
          </a:blip>
          <a:stretch>
            <a:fillRect/>
          </a:stretch>
        </p:blipFill>
        <p:spPr>
          <a:xfrm>
            <a:off x="1535638" y="1808800"/>
            <a:ext cx="6072724" cy="30419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769800" y="300349"/>
            <a:ext cx="760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Feedback - Second Design</a:t>
            </a:r>
            <a:endParaRPr/>
          </a:p>
        </p:txBody>
      </p:sp>
      <p:sp>
        <p:nvSpPr>
          <p:cNvPr id="138" name="Google Shape;138;p25"/>
          <p:cNvSpPr txBox="1"/>
          <p:nvPr>
            <p:ph idx="1" type="body"/>
          </p:nvPr>
        </p:nvSpPr>
        <p:spPr>
          <a:xfrm>
            <a:off x="769800" y="2601050"/>
            <a:ext cx="7604400" cy="237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Some feature is highly abstract(mimic by clicking the image). Users can not actually experience it.</a:t>
            </a:r>
            <a:endParaRPr/>
          </a:p>
          <a:p>
            <a:pPr indent="-342900" lvl="0" marL="457200" rtl="0" algn="l">
              <a:spcBef>
                <a:spcPts val="0"/>
              </a:spcBef>
              <a:spcAft>
                <a:spcPts val="0"/>
              </a:spcAft>
              <a:buSzPts val="1800"/>
              <a:buChar char="●"/>
            </a:pPr>
            <a:r>
              <a:rPr lang="en"/>
              <a:t>The experience is intuitive. </a:t>
            </a:r>
            <a:endParaRPr/>
          </a:p>
          <a:p>
            <a:pPr indent="-342900" lvl="0" marL="457200" rtl="0" algn="l">
              <a:spcBef>
                <a:spcPts val="0"/>
              </a:spcBef>
              <a:spcAft>
                <a:spcPts val="0"/>
              </a:spcAft>
              <a:buSzPts val="1800"/>
              <a:buChar char="●"/>
            </a:pPr>
            <a:r>
              <a:rPr lang="en"/>
              <a:t>Designs could use some color</a:t>
            </a:r>
            <a:endParaRPr/>
          </a:p>
          <a:p>
            <a:pPr indent="-342900" lvl="0" marL="457200" rtl="0" algn="l">
              <a:spcBef>
                <a:spcPts val="0"/>
              </a:spcBef>
              <a:spcAft>
                <a:spcPts val="0"/>
              </a:spcAft>
              <a:buSzPts val="1800"/>
              <a:buChar char="●"/>
            </a:pPr>
            <a:r>
              <a:rPr lang="en"/>
              <a:t>Hard to imagine the live updates from other users, but felt the flow was simple.</a:t>
            </a:r>
            <a:endParaRPr/>
          </a:p>
        </p:txBody>
      </p:sp>
      <p:pic>
        <p:nvPicPr>
          <p:cNvPr id="139" name="Google Shape;139;p25"/>
          <p:cNvPicPr preferRelativeResize="0"/>
          <p:nvPr/>
        </p:nvPicPr>
        <p:blipFill>
          <a:blip r:embed="rId3">
            <a:alphaModFix/>
          </a:blip>
          <a:stretch>
            <a:fillRect/>
          </a:stretch>
        </p:blipFill>
        <p:spPr>
          <a:xfrm>
            <a:off x="3838000" y="1017725"/>
            <a:ext cx="1468000" cy="146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699300" y="290849"/>
            <a:ext cx="774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Design</a:t>
            </a:r>
            <a:endParaRPr/>
          </a:p>
        </p:txBody>
      </p:sp>
      <p:sp>
        <p:nvSpPr>
          <p:cNvPr id="145" name="Google Shape;145;p26"/>
          <p:cNvSpPr txBox="1"/>
          <p:nvPr>
            <p:ph idx="1" type="body"/>
          </p:nvPr>
        </p:nvSpPr>
        <p:spPr>
          <a:xfrm>
            <a:off x="699288" y="863550"/>
            <a:ext cx="7745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For the final </a:t>
            </a:r>
            <a:r>
              <a:rPr lang="en"/>
              <a:t>design, we wrote a native Android app. We added the QR code scanning functionality, images, and simulated other users selecting items in a realistic manner.</a:t>
            </a:r>
            <a:endParaRPr/>
          </a:p>
        </p:txBody>
      </p:sp>
      <p:pic>
        <p:nvPicPr>
          <p:cNvPr id="146" name="Google Shape;146;p26"/>
          <p:cNvPicPr preferRelativeResize="0"/>
          <p:nvPr/>
        </p:nvPicPr>
        <p:blipFill rotWithShape="1">
          <a:blip r:embed="rId3">
            <a:alphaModFix/>
          </a:blip>
          <a:srcRect b="0" l="179" r="179" t="0"/>
          <a:stretch/>
        </p:blipFill>
        <p:spPr>
          <a:xfrm>
            <a:off x="5630937" y="2092500"/>
            <a:ext cx="1278524" cy="2638776"/>
          </a:xfrm>
          <a:prstGeom prst="rect">
            <a:avLst/>
          </a:prstGeom>
          <a:noFill/>
          <a:ln cap="flat" cmpd="sng" w="9525">
            <a:solidFill>
              <a:srgbClr val="000000"/>
            </a:solidFill>
            <a:prstDash val="solid"/>
            <a:round/>
            <a:headEnd len="sm" w="sm" type="none"/>
            <a:tailEnd len="sm" w="sm" type="none"/>
          </a:ln>
        </p:spPr>
      </p:pic>
      <p:pic>
        <p:nvPicPr>
          <p:cNvPr id="147" name="Google Shape;147;p26"/>
          <p:cNvPicPr preferRelativeResize="0"/>
          <p:nvPr/>
        </p:nvPicPr>
        <p:blipFill rotWithShape="1">
          <a:blip r:embed="rId4">
            <a:alphaModFix/>
          </a:blip>
          <a:srcRect b="0" l="219" r="228" t="0"/>
          <a:stretch/>
        </p:blipFill>
        <p:spPr>
          <a:xfrm>
            <a:off x="7329125" y="2092500"/>
            <a:ext cx="1278525" cy="2638774"/>
          </a:xfrm>
          <a:prstGeom prst="rect">
            <a:avLst/>
          </a:prstGeom>
          <a:noFill/>
          <a:ln cap="flat" cmpd="sng" w="9525">
            <a:solidFill>
              <a:srgbClr val="000000"/>
            </a:solidFill>
            <a:prstDash val="solid"/>
            <a:round/>
            <a:headEnd len="sm" w="sm" type="none"/>
            <a:tailEnd len="sm" w="sm" type="none"/>
          </a:ln>
        </p:spPr>
      </p:pic>
      <p:pic>
        <p:nvPicPr>
          <p:cNvPr id="148" name="Google Shape;148;p26"/>
          <p:cNvPicPr preferRelativeResize="0"/>
          <p:nvPr/>
        </p:nvPicPr>
        <p:blipFill rotWithShape="1">
          <a:blip r:embed="rId5">
            <a:alphaModFix/>
          </a:blip>
          <a:srcRect b="0" l="199" r="189" t="0"/>
          <a:stretch/>
        </p:blipFill>
        <p:spPr>
          <a:xfrm>
            <a:off x="3932737" y="2092506"/>
            <a:ext cx="1278526" cy="2638774"/>
          </a:xfrm>
          <a:prstGeom prst="rect">
            <a:avLst/>
          </a:prstGeom>
          <a:noFill/>
          <a:ln cap="flat" cmpd="sng" w="9525">
            <a:solidFill>
              <a:srgbClr val="000000"/>
            </a:solidFill>
            <a:prstDash val="solid"/>
            <a:round/>
            <a:headEnd len="sm" w="sm" type="none"/>
            <a:tailEnd len="sm" w="sm" type="none"/>
          </a:ln>
        </p:spPr>
      </p:pic>
      <p:pic>
        <p:nvPicPr>
          <p:cNvPr id="149" name="Google Shape;149;p26"/>
          <p:cNvPicPr preferRelativeResize="0"/>
          <p:nvPr/>
        </p:nvPicPr>
        <p:blipFill rotWithShape="1">
          <a:blip r:embed="rId6">
            <a:alphaModFix/>
          </a:blip>
          <a:srcRect b="0" l="189" r="189" t="0"/>
          <a:stretch/>
        </p:blipFill>
        <p:spPr>
          <a:xfrm>
            <a:off x="2234537" y="2092500"/>
            <a:ext cx="1278526" cy="2638778"/>
          </a:xfrm>
          <a:prstGeom prst="rect">
            <a:avLst/>
          </a:prstGeom>
          <a:noFill/>
          <a:ln cap="flat" cmpd="sng" w="9525">
            <a:solidFill>
              <a:srgbClr val="000000"/>
            </a:solidFill>
            <a:prstDash val="solid"/>
            <a:round/>
            <a:headEnd len="sm" w="sm" type="none"/>
            <a:tailEnd len="sm" w="sm" type="none"/>
          </a:ln>
        </p:spPr>
      </p:pic>
      <p:pic>
        <p:nvPicPr>
          <p:cNvPr id="150" name="Google Shape;150;p26"/>
          <p:cNvPicPr preferRelativeResize="0"/>
          <p:nvPr/>
        </p:nvPicPr>
        <p:blipFill rotWithShape="1">
          <a:blip r:embed="rId7">
            <a:alphaModFix/>
          </a:blip>
          <a:srcRect b="0" l="189" r="189" t="0"/>
          <a:stretch/>
        </p:blipFill>
        <p:spPr>
          <a:xfrm>
            <a:off x="536350" y="2092499"/>
            <a:ext cx="1278525" cy="263877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699300" y="146725"/>
            <a:ext cx="774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Demo/Walkthrough of Final Design</a:t>
            </a:r>
            <a:endParaRPr/>
          </a:p>
        </p:txBody>
      </p:sp>
      <p:sp>
        <p:nvSpPr>
          <p:cNvPr id="156" name="Google Shape;156;p27"/>
          <p:cNvSpPr txBox="1"/>
          <p:nvPr>
            <p:ph idx="1" type="body"/>
          </p:nvPr>
        </p:nvSpPr>
        <p:spPr>
          <a:xfrm>
            <a:off x="590825" y="2122050"/>
            <a:ext cx="2781000" cy="899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Demo video link: </a:t>
            </a:r>
            <a:endParaRPr/>
          </a:p>
          <a:p>
            <a:pPr indent="-317500" lvl="1" marL="914400" rtl="0" algn="l">
              <a:lnSpc>
                <a:spcPct val="150000"/>
              </a:lnSpc>
              <a:spcBef>
                <a:spcPts val="0"/>
              </a:spcBef>
              <a:spcAft>
                <a:spcPts val="0"/>
              </a:spcAft>
              <a:buSzPts val="1400"/>
              <a:buChar char="○"/>
            </a:pPr>
            <a:r>
              <a:rPr lang="en" u="sng">
                <a:solidFill>
                  <a:schemeClr val="hlink"/>
                </a:solidFill>
                <a:hlinkClick r:id="rId3"/>
              </a:rPr>
              <a:t>http://bit.ly/2PfsHZp</a:t>
            </a:r>
            <a:endParaRPr/>
          </a:p>
          <a:p>
            <a:pPr indent="0" lvl="0" marL="0" rtl="0" algn="l">
              <a:spcBef>
                <a:spcPts val="1600"/>
              </a:spcBef>
              <a:spcAft>
                <a:spcPts val="1600"/>
              </a:spcAft>
              <a:buNone/>
            </a:pPr>
            <a:r>
              <a:t/>
            </a:r>
            <a:endParaRPr/>
          </a:p>
        </p:txBody>
      </p:sp>
      <p:pic>
        <p:nvPicPr>
          <p:cNvPr id="157" name="Google Shape;157;p27" title="2019_12_04_18_39_32_1.mp4">
            <a:hlinkClick r:id="rId4"/>
          </p:cNvPr>
          <p:cNvPicPr preferRelativeResize="0"/>
          <p:nvPr/>
        </p:nvPicPr>
        <p:blipFill>
          <a:blip r:embed="rId5">
            <a:alphaModFix/>
          </a:blip>
          <a:stretch>
            <a:fillRect/>
          </a:stretch>
        </p:blipFill>
        <p:spPr>
          <a:xfrm>
            <a:off x="3675239" y="714400"/>
            <a:ext cx="1793524" cy="3714701"/>
          </a:xfrm>
          <a:prstGeom prst="rect">
            <a:avLst/>
          </a:prstGeom>
          <a:noFill/>
          <a:ln cap="flat" cmpd="sng" w="9525">
            <a:solidFill>
              <a:srgbClr val="000000"/>
            </a:solidFill>
            <a:prstDash val="solid"/>
            <a:round/>
            <a:headEnd len="sm" w="sm" type="none"/>
            <a:tailEnd len="sm" w="sm" type="none"/>
          </a:ln>
        </p:spPr>
      </p:pic>
      <p:sp>
        <p:nvSpPr>
          <p:cNvPr id="158" name="Google Shape;158;p27"/>
          <p:cNvSpPr txBox="1"/>
          <p:nvPr/>
        </p:nvSpPr>
        <p:spPr>
          <a:xfrm>
            <a:off x="3747300" y="4434125"/>
            <a:ext cx="1649400" cy="3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Click to play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722375" y="245925"/>
            <a:ext cx="772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 Review</a:t>
            </a:r>
            <a:endParaRPr/>
          </a:p>
        </p:txBody>
      </p:sp>
      <p:sp>
        <p:nvSpPr>
          <p:cNvPr id="164" name="Google Shape;164;p28"/>
          <p:cNvSpPr txBox="1"/>
          <p:nvPr>
            <p:ph idx="1" type="body"/>
          </p:nvPr>
        </p:nvSpPr>
        <p:spPr>
          <a:xfrm>
            <a:off x="577500" y="782375"/>
            <a:ext cx="7989000" cy="418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Perception: </a:t>
            </a:r>
            <a:r>
              <a:rPr lang="en"/>
              <a:t>The android application has a simple and aesthetic design taking into consideration, Kent Beck’s 4 simple design principles. The colors and action buttons improve the perception of the system，it is also friendly to people with disabilities, such as color-blind users, and make the user understand what to do next.</a:t>
            </a:r>
            <a:endParaRPr/>
          </a:p>
          <a:p>
            <a:pPr indent="-342900" lvl="0" marL="457200" rtl="0" algn="l">
              <a:spcBef>
                <a:spcPts val="0"/>
              </a:spcBef>
              <a:spcAft>
                <a:spcPts val="0"/>
              </a:spcAft>
              <a:buSzPts val="1800"/>
              <a:buChar char="●"/>
            </a:pPr>
            <a:r>
              <a:rPr b="1" lang="en"/>
              <a:t>Attention: </a:t>
            </a:r>
            <a:r>
              <a:rPr lang="en"/>
              <a:t>The application takes the user’s attention as long as the bill-paying process is complete. The user is engaged by real-time updates by other friends by the item they are choosing to pay and constant feedback on the status of the bill-paying process.</a:t>
            </a:r>
            <a:endParaRPr/>
          </a:p>
          <a:p>
            <a:pPr indent="-342900" lvl="0" marL="457200" rtl="0" algn="l">
              <a:spcBef>
                <a:spcPts val="0"/>
              </a:spcBef>
              <a:spcAft>
                <a:spcPts val="0"/>
              </a:spcAft>
              <a:buSzPts val="1800"/>
              <a:buChar char="●"/>
            </a:pPr>
            <a:r>
              <a:rPr b="1" lang="en"/>
              <a:t>Retention: </a:t>
            </a:r>
            <a:r>
              <a:rPr lang="en"/>
              <a:t>The application ensures that the user only needs to remember the food items the user consumed to be able to choose to pay for those items. The bill would consist of all the item names and their prices.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Simplicity Review</a:t>
            </a:r>
            <a:endParaRPr/>
          </a:p>
        </p:txBody>
      </p:sp>
      <p:sp>
        <p:nvSpPr>
          <p:cNvPr id="170" name="Google Shape;170;p29"/>
          <p:cNvSpPr txBox="1"/>
          <p:nvPr>
            <p:ph idx="1" type="body"/>
          </p:nvPr>
        </p:nvSpPr>
        <p:spPr>
          <a:xfrm>
            <a:off x="720013" y="2420279"/>
            <a:ext cx="7704000" cy="221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Time: </a:t>
            </a:r>
            <a:r>
              <a:rPr lang="en">
                <a:highlight>
                  <a:srgbClr val="FFFFFF"/>
                </a:highlight>
              </a:rPr>
              <a:t>When the bill is supposed to be split between a group of people, there is a fair amount of math involved with the number of items, their prices, additional tax, etc. The application reduces the time that is needed to calculate the split since the app does it for you. You just have to select the items and the payment method and the application takes care of the rest.</a:t>
            </a:r>
            <a:endParaRPr>
              <a:highlight>
                <a:srgbClr val="FFFFFF"/>
              </a:highlight>
            </a:endParaRPr>
          </a:p>
          <a:p>
            <a:pPr indent="0" lvl="0" marL="457200" rtl="0" algn="l">
              <a:spcBef>
                <a:spcPts val="1600"/>
              </a:spcBef>
              <a:spcAft>
                <a:spcPts val="1600"/>
              </a:spcAft>
              <a:buNone/>
            </a:pPr>
            <a:r>
              <a:t/>
            </a:r>
            <a:endParaRPr>
              <a:solidFill>
                <a:srgbClr val="2D3B45"/>
              </a:solidFill>
              <a:highlight>
                <a:srgbClr val="FFFFFF"/>
              </a:highlight>
            </a:endParaRPr>
          </a:p>
        </p:txBody>
      </p:sp>
      <p:pic>
        <p:nvPicPr>
          <p:cNvPr id="171" name="Google Shape;171;p29"/>
          <p:cNvPicPr preferRelativeResize="0"/>
          <p:nvPr/>
        </p:nvPicPr>
        <p:blipFill>
          <a:blip r:embed="rId3">
            <a:alphaModFix/>
          </a:blip>
          <a:stretch>
            <a:fillRect/>
          </a:stretch>
        </p:blipFill>
        <p:spPr>
          <a:xfrm>
            <a:off x="4098868" y="1169651"/>
            <a:ext cx="946275" cy="946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Simplicity Review</a:t>
            </a:r>
            <a:endParaRPr/>
          </a:p>
        </p:txBody>
      </p:sp>
      <p:sp>
        <p:nvSpPr>
          <p:cNvPr id="177" name="Google Shape;177;p30"/>
          <p:cNvSpPr txBox="1"/>
          <p:nvPr>
            <p:ph idx="1" type="body"/>
          </p:nvPr>
        </p:nvSpPr>
        <p:spPr>
          <a:xfrm>
            <a:off x="720000" y="2609871"/>
            <a:ext cx="77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highlight>
                  <a:srgbClr val="FFFFFF"/>
                </a:highlight>
              </a:rPr>
              <a:t>Reduce: </a:t>
            </a:r>
            <a:r>
              <a:rPr lang="en"/>
              <a:t>By choosing our product, users can reduce the procedure when splitting the bill. For example, in the normal case of a group dinner, one of the groups will make a payment, then we usually use a calculator application to divide the bill number, make a transfer to the payer using another financial application such as Venmo, or Paypal. Through our product, the user will receive their own bill by splitting, they don't need to calculate or transfer anymore. </a:t>
            </a:r>
            <a:r>
              <a:rPr lang="en">
                <a:highlight>
                  <a:srgbClr val="FFFFFF"/>
                </a:highlight>
              </a:rPr>
              <a:t> </a:t>
            </a:r>
            <a:endParaRPr>
              <a:highlight>
                <a:srgbClr val="FFFFFF"/>
              </a:highlight>
            </a:endParaRPr>
          </a:p>
          <a:p>
            <a:pPr indent="0" lvl="0" marL="457200" rtl="0" algn="l">
              <a:spcBef>
                <a:spcPts val="1600"/>
              </a:spcBef>
              <a:spcAft>
                <a:spcPts val="1600"/>
              </a:spcAft>
              <a:buNone/>
            </a:pPr>
            <a:r>
              <a:t/>
            </a:r>
            <a:endParaRPr>
              <a:solidFill>
                <a:srgbClr val="2D3B45"/>
              </a:solidFill>
              <a:highlight>
                <a:srgbClr val="FFFFFF"/>
              </a:highlight>
            </a:endParaRPr>
          </a:p>
        </p:txBody>
      </p:sp>
      <p:pic>
        <p:nvPicPr>
          <p:cNvPr id="178" name="Google Shape;178;p30"/>
          <p:cNvPicPr preferRelativeResize="0"/>
          <p:nvPr/>
        </p:nvPicPr>
        <p:blipFill rotWithShape="1">
          <a:blip r:embed="rId3">
            <a:alphaModFix/>
          </a:blip>
          <a:srcRect b="0" l="0" r="0" t="0"/>
          <a:stretch/>
        </p:blipFill>
        <p:spPr>
          <a:xfrm>
            <a:off x="2194588" y="1160207"/>
            <a:ext cx="4754824" cy="1421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699300" y="145400"/>
            <a:ext cx="774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Accessibility Evaluation</a:t>
            </a:r>
            <a:endParaRPr/>
          </a:p>
        </p:txBody>
      </p:sp>
      <p:sp>
        <p:nvSpPr>
          <p:cNvPr id="184" name="Google Shape;184;p31"/>
          <p:cNvSpPr txBox="1"/>
          <p:nvPr>
            <p:ph idx="1" type="body"/>
          </p:nvPr>
        </p:nvSpPr>
        <p:spPr>
          <a:xfrm>
            <a:off x="699300" y="2100526"/>
            <a:ext cx="7745400" cy="296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Since the app handles financial </a:t>
            </a:r>
            <a:r>
              <a:rPr lang="en"/>
              <a:t>transactions</a:t>
            </a:r>
            <a:r>
              <a:rPr lang="en"/>
              <a:t> it is important accessibility is a priority.</a:t>
            </a:r>
            <a:endParaRPr/>
          </a:p>
          <a:p>
            <a:pPr indent="-342900" lvl="0" marL="457200" rtl="0" algn="l">
              <a:lnSpc>
                <a:spcPct val="100000"/>
              </a:lnSpc>
              <a:spcBef>
                <a:spcPts val="1600"/>
              </a:spcBef>
              <a:spcAft>
                <a:spcPts val="0"/>
              </a:spcAft>
              <a:buSzPts val="1800"/>
              <a:buChar char="●"/>
            </a:pPr>
            <a:r>
              <a:rPr lang="en"/>
              <a:t>When users are selecting items from the item list the item updates in color and font. All items that are selectable have an underline while items selected by other users do not. This helps assist users who can not see well.</a:t>
            </a:r>
            <a:endParaRPr/>
          </a:p>
          <a:p>
            <a:pPr indent="-342900" lvl="0" marL="457200" rtl="0" algn="l">
              <a:lnSpc>
                <a:spcPct val="100000"/>
              </a:lnSpc>
              <a:spcBef>
                <a:spcPts val="0"/>
              </a:spcBef>
              <a:spcAft>
                <a:spcPts val="0"/>
              </a:spcAft>
              <a:buSzPts val="1800"/>
              <a:buChar char="●"/>
            </a:pPr>
            <a:r>
              <a:rPr lang="en"/>
              <a:t>For people </a:t>
            </a:r>
            <a:r>
              <a:rPr lang="en"/>
              <a:t>impaired</a:t>
            </a:r>
            <a:r>
              <a:rPr lang="en"/>
              <a:t> with blindness, Android’s screen reader will assist them through the page. Future steps will be to</a:t>
            </a:r>
            <a:r>
              <a:rPr lang="en"/>
              <a:t> </a:t>
            </a:r>
            <a:r>
              <a:rPr lang="en"/>
              <a:t>ensure the screen reader is </a:t>
            </a:r>
            <a:r>
              <a:rPr lang="en"/>
              <a:t>accurately</a:t>
            </a:r>
            <a:r>
              <a:rPr lang="en"/>
              <a:t> reading and navigating the page.</a:t>
            </a:r>
            <a:endParaRPr/>
          </a:p>
          <a:p>
            <a:pPr indent="0" lvl="0" marL="457200" rtl="0" algn="l">
              <a:lnSpc>
                <a:spcPct val="100000"/>
              </a:lnSpc>
              <a:spcBef>
                <a:spcPts val="1600"/>
              </a:spcBef>
              <a:spcAft>
                <a:spcPts val="1600"/>
              </a:spcAft>
              <a:buNone/>
            </a:pPr>
            <a:r>
              <a:t/>
            </a:r>
            <a:endParaRPr/>
          </a:p>
        </p:txBody>
      </p:sp>
      <p:pic>
        <p:nvPicPr>
          <p:cNvPr id="185" name="Google Shape;185;p31"/>
          <p:cNvPicPr preferRelativeResize="0"/>
          <p:nvPr/>
        </p:nvPicPr>
        <p:blipFill>
          <a:blip r:embed="rId3">
            <a:alphaModFix/>
          </a:blip>
          <a:stretch>
            <a:fillRect/>
          </a:stretch>
        </p:blipFill>
        <p:spPr>
          <a:xfrm>
            <a:off x="3244150" y="898887"/>
            <a:ext cx="2655700" cy="1097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770125" y="389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Description</a:t>
            </a:r>
            <a:endParaRPr/>
          </a:p>
        </p:txBody>
      </p:sp>
      <p:sp>
        <p:nvSpPr>
          <p:cNvPr id="61" name="Google Shape;61;p14"/>
          <p:cNvSpPr txBox="1"/>
          <p:nvPr>
            <p:ph idx="1" type="body"/>
          </p:nvPr>
        </p:nvSpPr>
        <p:spPr>
          <a:xfrm>
            <a:off x="770125" y="1193975"/>
            <a:ext cx="7884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Bill Splitting</a:t>
            </a:r>
            <a:r>
              <a:rPr lang="en"/>
              <a:t> Mobile App.</a:t>
            </a:r>
            <a:endParaRPr/>
          </a:p>
          <a:p>
            <a:pPr indent="-342900" lvl="0" marL="457200" rtl="0" algn="l">
              <a:spcBef>
                <a:spcPts val="0"/>
              </a:spcBef>
              <a:spcAft>
                <a:spcPts val="0"/>
              </a:spcAft>
              <a:buSzPts val="1800"/>
              <a:buChar char="●"/>
            </a:pPr>
            <a:r>
              <a:rPr lang="en"/>
              <a:t>Restaurants that are registered with the system will print out a QR code on the check. </a:t>
            </a:r>
            <a:endParaRPr/>
          </a:p>
          <a:p>
            <a:pPr indent="-342900" lvl="0" marL="457200" rtl="0" algn="l">
              <a:spcBef>
                <a:spcPts val="0"/>
              </a:spcBef>
              <a:spcAft>
                <a:spcPts val="0"/>
              </a:spcAft>
              <a:buSzPts val="1800"/>
              <a:buChar char="●"/>
            </a:pPr>
            <a:r>
              <a:rPr lang="en"/>
              <a:t>With the client mobile app, users can scan the QR code. The app will automatically populate with the check information. As more users scan the code they will automatically be placed into the same group. The users can then select items from the bill and choose a payment method. Once all items are accounted for, the payment will process and pay the restaurant.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2"/>
          <p:cNvSpPr txBox="1"/>
          <p:nvPr>
            <p:ph idx="1" type="body"/>
          </p:nvPr>
        </p:nvSpPr>
        <p:spPr>
          <a:xfrm>
            <a:off x="699300" y="3367800"/>
            <a:ext cx="7745400" cy="16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 test color contrast, we used WebAim color checker.</a:t>
            </a:r>
            <a:endParaRPr/>
          </a:p>
          <a:p>
            <a:pPr indent="-317500" lvl="1" marL="914400" rtl="0" algn="l">
              <a:spcBef>
                <a:spcPts val="0"/>
              </a:spcBef>
              <a:spcAft>
                <a:spcPts val="0"/>
              </a:spcAft>
              <a:buSzPts val="1400"/>
              <a:buChar char="○"/>
            </a:pPr>
            <a:r>
              <a:rPr lang="en" sz="1100" u="sng">
                <a:solidFill>
                  <a:schemeClr val="hlink"/>
                </a:solidFill>
                <a:hlinkClick r:id="rId3"/>
              </a:rPr>
              <a:t>https://webaim.org/resources/contrastchecker/</a:t>
            </a:r>
            <a:endParaRPr/>
          </a:p>
          <a:p>
            <a:pPr indent="-317500" lvl="1" marL="914400" rtl="0" algn="l">
              <a:spcBef>
                <a:spcPts val="0"/>
              </a:spcBef>
              <a:spcAft>
                <a:spcPts val="0"/>
              </a:spcAft>
              <a:buSzPts val="1400"/>
              <a:buChar char="○"/>
            </a:pPr>
            <a:r>
              <a:rPr lang="en"/>
              <a:t>Ensuring a minimum AA rating with a 3:1 ratio for all colors against backgrounds.</a:t>
            </a:r>
            <a:endParaRPr/>
          </a:p>
          <a:p>
            <a:pPr indent="-317500" lvl="1" marL="914400" rtl="0" algn="l">
              <a:spcBef>
                <a:spcPts val="0"/>
              </a:spcBef>
              <a:spcAft>
                <a:spcPts val="0"/>
              </a:spcAft>
              <a:buSzPts val="1400"/>
              <a:buChar char="○"/>
            </a:pPr>
            <a:r>
              <a:rPr lang="en"/>
              <a:t>Colors in similar components, such as selecting tip, have also been tested against each other to ensure selection is visible.</a:t>
            </a:r>
            <a:endParaRPr/>
          </a:p>
        </p:txBody>
      </p:sp>
      <p:pic>
        <p:nvPicPr>
          <p:cNvPr id="191" name="Google Shape;191;p32"/>
          <p:cNvPicPr preferRelativeResize="0"/>
          <p:nvPr/>
        </p:nvPicPr>
        <p:blipFill>
          <a:blip r:embed="rId4">
            <a:alphaModFix/>
          </a:blip>
          <a:stretch>
            <a:fillRect/>
          </a:stretch>
        </p:blipFill>
        <p:spPr>
          <a:xfrm>
            <a:off x="2888026" y="955337"/>
            <a:ext cx="2998050" cy="2175226"/>
          </a:xfrm>
          <a:prstGeom prst="rect">
            <a:avLst/>
          </a:prstGeom>
          <a:noFill/>
          <a:ln cap="flat" cmpd="sng" w="9525">
            <a:solidFill>
              <a:srgbClr val="000000"/>
            </a:solidFill>
            <a:prstDash val="solid"/>
            <a:round/>
            <a:headEnd len="sm" w="sm" type="none"/>
            <a:tailEnd len="sm" w="sm" type="none"/>
          </a:ln>
        </p:spPr>
      </p:pic>
      <p:sp>
        <p:nvSpPr>
          <p:cNvPr id="192" name="Google Shape;192;p32"/>
          <p:cNvSpPr txBox="1"/>
          <p:nvPr>
            <p:ph type="title"/>
          </p:nvPr>
        </p:nvSpPr>
        <p:spPr>
          <a:xfrm>
            <a:off x="699300" y="145400"/>
            <a:ext cx="774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Accessibility Evaluation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707550" y="445025"/>
            <a:ext cx="772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Heuristic Evaluation</a:t>
            </a:r>
            <a:endParaRPr/>
          </a:p>
        </p:txBody>
      </p:sp>
      <p:sp>
        <p:nvSpPr>
          <p:cNvPr id="198" name="Google Shape;198;p33"/>
          <p:cNvSpPr txBox="1"/>
          <p:nvPr>
            <p:ph idx="1" type="body"/>
          </p:nvPr>
        </p:nvSpPr>
        <p:spPr>
          <a:xfrm>
            <a:off x="707550" y="1152475"/>
            <a:ext cx="7728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Kessler’s Heuristic Evaluation points</a:t>
            </a:r>
            <a:endParaRPr/>
          </a:p>
          <a:p>
            <a:pPr indent="-342900" lvl="0" marL="457200" rtl="0" algn="l">
              <a:spcBef>
                <a:spcPts val="1600"/>
              </a:spcBef>
              <a:spcAft>
                <a:spcPts val="0"/>
              </a:spcAft>
              <a:buSzPts val="1800"/>
              <a:buChar char="●"/>
            </a:pPr>
            <a:r>
              <a:rPr lang="en"/>
              <a:t>Simple and natural language </a:t>
            </a:r>
            <a:endParaRPr/>
          </a:p>
          <a:p>
            <a:pPr indent="-317500" lvl="1" marL="914400" rtl="0" algn="l">
              <a:spcBef>
                <a:spcPts val="0"/>
              </a:spcBef>
              <a:spcAft>
                <a:spcPts val="0"/>
              </a:spcAft>
              <a:buSzPts val="1400"/>
              <a:buChar char="○"/>
            </a:pPr>
            <a:r>
              <a:rPr lang="en"/>
              <a:t>The easy dialog to guide user for each step, no complex introduction or phrases</a:t>
            </a:r>
            <a:endParaRPr/>
          </a:p>
          <a:p>
            <a:pPr indent="-342900" lvl="0" marL="457200" rtl="0" algn="l">
              <a:spcBef>
                <a:spcPts val="0"/>
              </a:spcBef>
              <a:spcAft>
                <a:spcPts val="0"/>
              </a:spcAft>
              <a:buSzPts val="1800"/>
              <a:buChar char="●"/>
            </a:pPr>
            <a:r>
              <a:rPr lang="en"/>
              <a:t>Minimize the user’s memory</a:t>
            </a:r>
            <a:endParaRPr/>
          </a:p>
          <a:p>
            <a:pPr indent="-317500" lvl="1" marL="914400" rtl="0" algn="l">
              <a:spcBef>
                <a:spcPts val="0"/>
              </a:spcBef>
              <a:spcAft>
                <a:spcPts val="0"/>
              </a:spcAft>
              <a:buSzPts val="1400"/>
              <a:buChar char="○"/>
            </a:pPr>
            <a:r>
              <a:rPr lang="en"/>
              <a:t>No need to calculate or remember the exact number to make a payment</a:t>
            </a:r>
            <a:endParaRPr/>
          </a:p>
          <a:p>
            <a:pPr indent="-342900" lvl="0" marL="457200" rtl="0" algn="l">
              <a:spcBef>
                <a:spcPts val="0"/>
              </a:spcBef>
              <a:spcAft>
                <a:spcPts val="0"/>
              </a:spcAft>
              <a:buSzPts val="1800"/>
              <a:buChar char="●"/>
            </a:pPr>
            <a:r>
              <a:rPr lang="en"/>
              <a:t>Consistency</a:t>
            </a:r>
            <a:endParaRPr/>
          </a:p>
          <a:p>
            <a:pPr indent="-317500" lvl="1" marL="914400" rtl="0" algn="l">
              <a:spcBef>
                <a:spcPts val="0"/>
              </a:spcBef>
              <a:spcAft>
                <a:spcPts val="0"/>
              </a:spcAft>
              <a:buSzPts val="1400"/>
              <a:buChar char="○"/>
            </a:pPr>
            <a:r>
              <a:rPr lang="en"/>
              <a:t>Provide payment history on the first screen</a:t>
            </a:r>
            <a:endParaRPr/>
          </a:p>
          <a:p>
            <a:pPr indent="-342900" lvl="0" marL="457200" rtl="0" algn="l">
              <a:spcBef>
                <a:spcPts val="0"/>
              </a:spcBef>
              <a:spcAft>
                <a:spcPts val="0"/>
              </a:spcAft>
              <a:buSzPts val="1800"/>
              <a:buChar char="●"/>
            </a:pPr>
            <a:r>
              <a:rPr lang="en"/>
              <a:t>Feedback</a:t>
            </a:r>
            <a:endParaRPr/>
          </a:p>
          <a:p>
            <a:pPr indent="-317500" lvl="1" marL="914400" rtl="0" algn="l">
              <a:spcBef>
                <a:spcPts val="0"/>
              </a:spcBef>
              <a:spcAft>
                <a:spcPts val="0"/>
              </a:spcAft>
              <a:buSzPts val="1400"/>
              <a:buChar char="○"/>
            </a:pPr>
            <a:r>
              <a:rPr lang="en"/>
              <a:t>Provide success/fail/progress feedbacks when checking</a:t>
            </a:r>
            <a:endParaRPr/>
          </a:p>
          <a:p>
            <a:pPr indent="0" lvl="0" marL="45720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707550" y="439175"/>
            <a:ext cx="772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Heuristic Evaluation</a:t>
            </a:r>
            <a:endParaRPr/>
          </a:p>
        </p:txBody>
      </p:sp>
      <p:sp>
        <p:nvSpPr>
          <p:cNvPr id="204" name="Google Shape;204;p34"/>
          <p:cNvSpPr txBox="1"/>
          <p:nvPr>
            <p:ph idx="1" type="body"/>
          </p:nvPr>
        </p:nvSpPr>
        <p:spPr>
          <a:xfrm>
            <a:off x="707550" y="1152475"/>
            <a:ext cx="7728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Kessler’s Heuristic Evaluation points</a:t>
            </a:r>
            <a:endParaRPr/>
          </a:p>
          <a:p>
            <a:pPr indent="-342900" lvl="0" marL="457200" rtl="0" algn="l">
              <a:spcBef>
                <a:spcPts val="1600"/>
              </a:spcBef>
              <a:spcAft>
                <a:spcPts val="0"/>
              </a:spcAft>
              <a:buSzPts val="1800"/>
              <a:buChar char="●"/>
            </a:pPr>
            <a:r>
              <a:rPr lang="en"/>
              <a:t>Shortcuts</a:t>
            </a:r>
            <a:endParaRPr/>
          </a:p>
          <a:p>
            <a:pPr indent="-317500" lvl="1" marL="914400" rtl="0" algn="l">
              <a:spcBef>
                <a:spcPts val="0"/>
              </a:spcBef>
              <a:spcAft>
                <a:spcPts val="0"/>
              </a:spcAft>
              <a:buSzPts val="1400"/>
              <a:buChar char="○"/>
            </a:pPr>
            <a:r>
              <a:rPr lang="en"/>
              <a:t>Scan </a:t>
            </a:r>
            <a:r>
              <a:rPr lang="en"/>
              <a:t>barcode</a:t>
            </a:r>
            <a:r>
              <a:rPr lang="en"/>
              <a:t> to get the payment information, type a button for tips rather than inputting a number</a:t>
            </a:r>
            <a:endParaRPr/>
          </a:p>
          <a:p>
            <a:pPr indent="-342900" lvl="0" marL="457200" rtl="0" algn="l">
              <a:spcBef>
                <a:spcPts val="0"/>
              </a:spcBef>
              <a:spcAft>
                <a:spcPts val="0"/>
              </a:spcAft>
              <a:buSzPts val="1800"/>
              <a:buChar char="●"/>
            </a:pPr>
            <a:r>
              <a:rPr lang="en"/>
              <a:t>Prevent Errors</a:t>
            </a:r>
            <a:endParaRPr/>
          </a:p>
          <a:p>
            <a:pPr indent="-317500" lvl="1" marL="914400" rtl="0" algn="l">
              <a:spcBef>
                <a:spcPts val="0"/>
              </a:spcBef>
              <a:spcAft>
                <a:spcPts val="0"/>
              </a:spcAft>
              <a:buSzPts val="1400"/>
              <a:buChar char="○"/>
            </a:pPr>
            <a:r>
              <a:rPr lang="en"/>
              <a:t>Provide tips buttons, users won’t type the wrong input when tipping</a:t>
            </a:r>
            <a:endParaRPr/>
          </a:p>
          <a:p>
            <a:pPr indent="-342900" lvl="0" marL="457200" rtl="0" algn="l">
              <a:spcBef>
                <a:spcPts val="0"/>
              </a:spcBef>
              <a:spcAft>
                <a:spcPts val="0"/>
              </a:spcAft>
              <a:buSzPts val="1800"/>
              <a:buChar char="●"/>
            </a:pPr>
            <a:r>
              <a:rPr lang="en"/>
              <a:t>Clearly marked exits</a:t>
            </a:r>
            <a:endParaRPr/>
          </a:p>
          <a:p>
            <a:pPr indent="-317500" lvl="1" marL="914400" rtl="0" algn="l">
              <a:spcBef>
                <a:spcPts val="0"/>
              </a:spcBef>
              <a:spcAft>
                <a:spcPts val="0"/>
              </a:spcAft>
              <a:buSzPts val="1400"/>
              <a:buChar char="○"/>
            </a:pPr>
            <a:r>
              <a:rPr lang="en"/>
              <a:t>A cancel button at the button for users to exit at every step of checking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616200" y="292525"/>
            <a:ext cx="791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Data from Users</a:t>
            </a:r>
            <a:endParaRPr/>
          </a:p>
        </p:txBody>
      </p:sp>
      <p:sp>
        <p:nvSpPr>
          <p:cNvPr id="210" name="Google Shape;210;p35"/>
          <p:cNvSpPr txBox="1"/>
          <p:nvPr>
            <p:ph idx="1" type="body"/>
          </p:nvPr>
        </p:nvSpPr>
        <p:spPr>
          <a:xfrm>
            <a:off x="616200" y="2219075"/>
            <a:ext cx="8156100" cy="305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After using SplitCheck, our survey reported the following from the test users :</a:t>
            </a:r>
            <a:endParaRPr sz="1400"/>
          </a:p>
          <a:p>
            <a:pPr indent="-317500" lvl="0" marL="457200" rtl="0" algn="l">
              <a:lnSpc>
                <a:spcPct val="100000"/>
              </a:lnSpc>
              <a:spcBef>
                <a:spcPts val="0"/>
              </a:spcBef>
              <a:spcAft>
                <a:spcPts val="0"/>
              </a:spcAft>
              <a:buSzPts val="1400"/>
              <a:buChar char="●"/>
            </a:pPr>
            <a:r>
              <a:rPr lang="en" sz="1400" u="sng"/>
              <a:t>Everyone</a:t>
            </a:r>
            <a:r>
              <a:rPr lang="en" sz="1400"/>
              <a:t> agreed that SplitCheck made this process easier and would consider using an app like SplitCheck.</a:t>
            </a:r>
            <a:endParaRPr sz="1400"/>
          </a:p>
          <a:p>
            <a:pPr indent="-317500" lvl="0" marL="457200" rtl="0" algn="l">
              <a:lnSpc>
                <a:spcPct val="100000"/>
              </a:lnSpc>
              <a:spcBef>
                <a:spcPts val="1000"/>
              </a:spcBef>
              <a:spcAft>
                <a:spcPts val="0"/>
              </a:spcAft>
              <a:buSzPts val="1400"/>
              <a:buChar char="●"/>
            </a:pPr>
            <a:r>
              <a:rPr lang="en" sz="1400"/>
              <a:t>The user’s opinion of using app interfaces to split checks improved slightly after using SplitCheck, with several users marking “for the better” describing their opinion change.</a:t>
            </a:r>
            <a:endParaRPr sz="1400"/>
          </a:p>
          <a:p>
            <a:pPr indent="-317500" lvl="1" marL="914400" rtl="0" algn="l">
              <a:lnSpc>
                <a:spcPct val="100000"/>
              </a:lnSpc>
              <a:spcBef>
                <a:spcPts val="0"/>
              </a:spcBef>
              <a:spcAft>
                <a:spcPts val="0"/>
              </a:spcAft>
              <a:buSzPts val="1400"/>
              <a:buChar char="○"/>
            </a:pPr>
            <a:r>
              <a:rPr lang="en"/>
              <a:t>Being able to specifically select paid items and tip made the process of paying for separate items in groups easier for a majority of users</a:t>
            </a:r>
            <a:endParaRPr sz="1400"/>
          </a:p>
          <a:p>
            <a:pPr indent="-317500" lvl="1" marL="914400" rtl="0" algn="l">
              <a:lnSpc>
                <a:spcPct val="100000"/>
              </a:lnSpc>
              <a:spcBef>
                <a:spcPts val="0"/>
              </a:spcBef>
              <a:spcAft>
                <a:spcPts val="0"/>
              </a:spcAft>
              <a:buSzPts val="1400"/>
              <a:buChar char="○"/>
            </a:pPr>
            <a:r>
              <a:rPr lang="en"/>
              <a:t>All users felt informed about how much they would have paid.  </a:t>
            </a:r>
            <a:endParaRPr/>
          </a:p>
          <a:p>
            <a:pPr indent="-317500" lvl="1" marL="914400" rtl="0" algn="l">
              <a:lnSpc>
                <a:spcPct val="100000"/>
              </a:lnSpc>
              <a:spcBef>
                <a:spcPts val="0"/>
              </a:spcBef>
              <a:spcAft>
                <a:spcPts val="0"/>
              </a:spcAft>
              <a:buSzPts val="1400"/>
              <a:buChar char="○"/>
            </a:pPr>
            <a:r>
              <a:rPr lang="en"/>
              <a:t>All users felt SplitCheck’s tip calculation was helpful</a:t>
            </a:r>
            <a:endParaRPr/>
          </a:p>
          <a:p>
            <a:pPr indent="-317500" lvl="2" marL="1371600" rtl="0" algn="l">
              <a:lnSpc>
                <a:spcPct val="100000"/>
              </a:lnSpc>
              <a:spcBef>
                <a:spcPts val="0"/>
              </a:spcBef>
              <a:spcAft>
                <a:spcPts val="0"/>
              </a:spcAft>
              <a:buSzPts val="1400"/>
              <a:buChar char="■"/>
            </a:pPr>
            <a:r>
              <a:rPr lang="en"/>
              <a:t>This is significant because several users had sometimes overpaid instead of calculating tips out of convenience.</a:t>
            </a:r>
            <a:endParaRPr/>
          </a:p>
          <a:p>
            <a:pPr indent="0" lvl="0" marL="457200" rtl="0" algn="l">
              <a:lnSpc>
                <a:spcPct val="100000"/>
              </a:lnSpc>
              <a:spcBef>
                <a:spcPts val="1600"/>
              </a:spcBef>
              <a:spcAft>
                <a:spcPts val="1600"/>
              </a:spcAft>
              <a:buNone/>
            </a:pPr>
            <a:r>
              <a:t/>
            </a:r>
            <a:endParaRPr sz="1400"/>
          </a:p>
        </p:txBody>
      </p:sp>
      <p:pic>
        <p:nvPicPr>
          <p:cNvPr id="211" name="Google Shape;211;p35"/>
          <p:cNvPicPr preferRelativeResize="0"/>
          <p:nvPr/>
        </p:nvPicPr>
        <p:blipFill>
          <a:blip r:embed="rId3">
            <a:alphaModFix/>
          </a:blip>
          <a:stretch>
            <a:fillRect/>
          </a:stretch>
        </p:blipFill>
        <p:spPr>
          <a:xfrm>
            <a:off x="3829574" y="941525"/>
            <a:ext cx="1277550" cy="1277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311700" y="316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Data from Users - Targeted E Efficiency</a:t>
            </a:r>
            <a:endParaRPr/>
          </a:p>
        </p:txBody>
      </p:sp>
      <p:sp>
        <p:nvSpPr>
          <p:cNvPr id="217" name="Google Shape;217;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Almost all users agreed that </a:t>
            </a:r>
            <a:r>
              <a:rPr lang="en" sz="2400"/>
              <a:t>efficiency</a:t>
            </a:r>
            <a:r>
              <a:rPr lang="en"/>
              <a:t> is important when paying for food in a group before testing SplitCheck:</a:t>
            </a:r>
            <a:endParaRPr/>
          </a:p>
          <a:p>
            <a:pPr indent="-330200" lvl="0" marL="457200" rtl="0" algn="l">
              <a:spcBef>
                <a:spcPts val="1000"/>
              </a:spcBef>
              <a:spcAft>
                <a:spcPts val="0"/>
              </a:spcAft>
              <a:buSzPts val="1600"/>
              <a:buChar char="●"/>
            </a:pPr>
            <a:r>
              <a:rPr lang="en" sz="1600"/>
              <a:t>All users ended up agreeing that SplitCheck overall made splitting up the items of a check easier and more </a:t>
            </a:r>
            <a:r>
              <a:rPr lang="en" sz="1600" u="sng"/>
              <a:t>efficient</a:t>
            </a:r>
            <a:r>
              <a:rPr lang="en" sz="1600"/>
              <a:t> than otherwise</a:t>
            </a:r>
            <a:endParaRPr/>
          </a:p>
          <a:p>
            <a:pPr indent="-317500" lvl="1" marL="914400" rtl="0" algn="l">
              <a:spcBef>
                <a:spcPts val="0"/>
              </a:spcBef>
              <a:spcAft>
                <a:spcPts val="0"/>
              </a:spcAft>
              <a:buSzPts val="1400"/>
              <a:buChar char="○"/>
            </a:pPr>
            <a:r>
              <a:rPr lang="en"/>
              <a:t>All users agreed that SplitCheck made the process of splitting a check more efficient.</a:t>
            </a:r>
            <a:endParaRPr/>
          </a:p>
          <a:p>
            <a:pPr indent="-317500" lvl="1" marL="914400" rtl="0" algn="l">
              <a:spcBef>
                <a:spcPts val="0"/>
              </a:spcBef>
              <a:spcAft>
                <a:spcPts val="0"/>
              </a:spcAft>
              <a:buSzPts val="1400"/>
              <a:buChar char="○"/>
            </a:pPr>
            <a:r>
              <a:rPr lang="en"/>
              <a:t>This is important because our targeted E is </a:t>
            </a:r>
            <a:r>
              <a:rPr lang="en" u="sng"/>
              <a:t>Efficiency</a:t>
            </a:r>
            <a:r>
              <a:rPr lang="en"/>
              <a:t>.</a:t>
            </a:r>
            <a:endParaRPr/>
          </a:p>
          <a:p>
            <a:pPr indent="-342900" lvl="0" marL="457200" rtl="0" algn="l">
              <a:spcBef>
                <a:spcPts val="1000"/>
              </a:spcBef>
              <a:spcAft>
                <a:spcPts val="0"/>
              </a:spcAft>
              <a:buSzPts val="1800"/>
              <a:buChar char="●"/>
            </a:pPr>
            <a:r>
              <a:rPr lang="en" sz="1600"/>
              <a:t>Everyone’s opinion on paying with apps like SplitCheck changed for the better</a:t>
            </a:r>
            <a:endParaRPr sz="1600"/>
          </a:p>
          <a:p>
            <a:pPr indent="-317500" lvl="1" marL="914400" rtl="0" algn="l">
              <a:spcBef>
                <a:spcPts val="0"/>
              </a:spcBef>
              <a:spcAft>
                <a:spcPts val="0"/>
              </a:spcAft>
              <a:buSzPts val="1400"/>
              <a:buChar char="○"/>
            </a:pPr>
            <a:r>
              <a:rPr lang="en"/>
              <a:t>This is important feedback; targeted E was not brought down by app interface</a:t>
            </a:r>
            <a:endParaRPr/>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678450" y="450900"/>
            <a:ext cx="778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223" name="Google Shape;223;p37"/>
          <p:cNvSpPr txBox="1"/>
          <p:nvPr>
            <p:ph idx="1" type="body"/>
          </p:nvPr>
        </p:nvSpPr>
        <p:spPr>
          <a:xfrm>
            <a:off x="678450" y="1549353"/>
            <a:ext cx="7787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UI stylish need to improve</a:t>
            </a:r>
            <a:endParaRPr/>
          </a:p>
          <a:p>
            <a:pPr indent="-342900" lvl="0" marL="457200" rtl="0" algn="l">
              <a:spcBef>
                <a:spcPts val="0"/>
              </a:spcBef>
              <a:spcAft>
                <a:spcPts val="0"/>
              </a:spcAft>
              <a:buSzPts val="1800"/>
              <a:buChar char="●"/>
            </a:pPr>
            <a:r>
              <a:rPr lang="en"/>
              <a:t>After further changes, we need new development iteration</a:t>
            </a:r>
            <a:endParaRPr/>
          </a:p>
          <a:p>
            <a:pPr indent="-342900" lvl="0" marL="457200" rtl="0" algn="l">
              <a:spcBef>
                <a:spcPts val="0"/>
              </a:spcBef>
              <a:spcAft>
                <a:spcPts val="0"/>
              </a:spcAft>
              <a:buSzPts val="1800"/>
              <a:buChar char="●"/>
            </a:pPr>
            <a:r>
              <a:rPr lang="en"/>
              <a:t>Splitting a single item between multiple users. Example an appetizer.</a:t>
            </a:r>
            <a:endParaRPr/>
          </a:p>
          <a:p>
            <a:pPr indent="-342900" lvl="0" marL="457200" rtl="0" algn="l">
              <a:spcBef>
                <a:spcPts val="0"/>
              </a:spcBef>
              <a:spcAft>
                <a:spcPts val="0"/>
              </a:spcAft>
              <a:buSzPts val="1800"/>
              <a:buChar char="●"/>
            </a:pPr>
            <a:r>
              <a:rPr lang="en"/>
              <a:t>Error handling</a:t>
            </a:r>
            <a:endParaRPr/>
          </a:p>
          <a:p>
            <a:pPr indent="-317500" lvl="1" marL="914400" rtl="0" algn="l">
              <a:spcBef>
                <a:spcPts val="0"/>
              </a:spcBef>
              <a:spcAft>
                <a:spcPts val="0"/>
              </a:spcAft>
              <a:buSzPts val="1400"/>
              <a:buChar char="○"/>
            </a:pPr>
            <a:r>
              <a:rPr lang="en"/>
              <a:t>What happens if an item is not selected by any user?</a:t>
            </a:r>
            <a:endParaRPr/>
          </a:p>
          <a:p>
            <a:pPr indent="-317500" lvl="1" marL="914400" rtl="0" algn="l">
              <a:spcBef>
                <a:spcPts val="0"/>
              </a:spcBef>
              <a:spcAft>
                <a:spcPts val="0"/>
              </a:spcAft>
              <a:buSzPts val="1400"/>
              <a:buChar char="○"/>
            </a:pPr>
            <a:r>
              <a:rPr lang="en"/>
              <a:t>What if only one user has a service error during payment?</a:t>
            </a:r>
            <a:endParaRPr/>
          </a:p>
          <a:p>
            <a:pPr indent="-342900" lvl="0" marL="457200" rtl="0" algn="l">
              <a:spcBef>
                <a:spcPts val="0"/>
              </a:spcBef>
              <a:spcAft>
                <a:spcPts val="0"/>
              </a:spcAft>
              <a:buSzPts val="1800"/>
              <a:buChar char="●"/>
            </a:pPr>
            <a:r>
              <a:rPr lang="en"/>
              <a:t>Splitting the check evenly.</a:t>
            </a:r>
            <a:endParaRPr/>
          </a:p>
          <a:p>
            <a:pPr indent="-317500" lvl="1" marL="914400" rtl="0" algn="l">
              <a:spcBef>
                <a:spcPts val="0"/>
              </a:spcBef>
              <a:spcAft>
                <a:spcPts val="0"/>
              </a:spcAft>
              <a:buSzPts val="1400"/>
              <a:buChar char="○"/>
            </a:pPr>
            <a:r>
              <a:rPr lang="en"/>
              <a:t>Although the app drives to allow users to select their items, many groups may want to simply split the check evenly.</a:t>
            </a:r>
            <a:endParaRPr/>
          </a:p>
          <a:p>
            <a:pPr indent="-342900" lvl="0" marL="457200" rtl="0" algn="l">
              <a:spcBef>
                <a:spcPts val="0"/>
              </a:spcBef>
              <a:spcAft>
                <a:spcPts val="0"/>
              </a:spcAft>
              <a:buSzPts val="1800"/>
              <a:buChar char="●"/>
            </a:pPr>
            <a:r>
              <a:rPr lang="en"/>
              <a:t>Ensure Accessibility Voice Over is accurate for ADA compliance</a:t>
            </a:r>
            <a:endParaRPr/>
          </a:p>
        </p:txBody>
      </p:sp>
      <p:pic>
        <p:nvPicPr>
          <p:cNvPr id="224" name="Google Shape;224;p37"/>
          <p:cNvPicPr preferRelativeResize="0"/>
          <p:nvPr/>
        </p:nvPicPr>
        <p:blipFill>
          <a:blip r:embed="rId3">
            <a:alphaModFix/>
          </a:blip>
          <a:stretch>
            <a:fillRect/>
          </a:stretch>
        </p:blipFill>
        <p:spPr>
          <a:xfrm>
            <a:off x="4224550" y="854475"/>
            <a:ext cx="694900" cy="694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854475" y="445025"/>
            <a:ext cx="797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30" name="Google Shape;230;p38"/>
          <p:cNvSpPr txBox="1"/>
          <p:nvPr>
            <p:ph idx="1" type="body"/>
          </p:nvPr>
        </p:nvSpPr>
        <p:spPr>
          <a:xfrm>
            <a:off x="854400" y="1152475"/>
            <a:ext cx="79779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Photos</a:t>
            </a:r>
            <a:endParaRPr/>
          </a:p>
          <a:p>
            <a:pPr indent="-304800" lvl="1" marL="914400" rtl="0" algn="l">
              <a:lnSpc>
                <a:spcPct val="150000"/>
              </a:lnSpc>
              <a:spcBef>
                <a:spcPts val="0"/>
              </a:spcBef>
              <a:spcAft>
                <a:spcPts val="0"/>
              </a:spcAft>
              <a:buSzPts val="1200"/>
              <a:buChar char="○"/>
            </a:pPr>
            <a:r>
              <a:rPr lang="en" sz="1200" u="sng">
                <a:solidFill>
                  <a:schemeClr val="hlink"/>
                </a:solidFill>
                <a:hlinkClick r:id="rId3"/>
              </a:rPr>
              <a:t>https://www.pexels.com/photo/woman-eating-bruschetta-1537635/</a:t>
            </a:r>
            <a:endParaRPr sz="1200"/>
          </a:p>
          <a:p>
            <a:pPr indent="-342900" lvl="0" marL="457200" rtl="0" algn="l">
              <a:lnSpc>
                <a:spcPct val="150000"/>
              </a:lnSpc>
              <a:spcBef>
                <a:spcPts val="0"/>
              </a:spcBef>
              <a:spcAft>
                <a:spcPts val="0"/>
              </a:spcAft>
              <a:buSzPts val="1800"/>
              <a:buChar char="●"/>
            </a:pPr>
            <a:r>
              <a:rPr lang="en"/>
              <a:t>Prottapp</a:t>
            </a:r>
            <a:endParaRPr/>
          </a:p>
          <a:p>
            <a:pPr indent="-317500" lvl="1" marL="914400" rtl="0" algn="l">
              <a:lnSpc>
                <a:spcPct val="150000"/>
              </a:lnSpc>
              <a:spcBef>
                <a:spcPts val="0"/>
              </a:spcBef>
              <a:spcAft>
                <a:spcPts val="0"/>
              </a:spcAft>
              <a:buSzPts val="1400"/>
              <a:buChar char="○"/>
            </a:pPr>
            <a:r>
              <a:rPr lang="en" sz="1100" u="sng">
                <a:solidFill>
                  <a:schemeClr val="hlink"/>
                </a:solidFill>
                <a:hlinkClick r:id="rId4"/>
              </a:rPr>
              <a:t>https://prottapp.com/</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745800" y="382450"/>
            <a:ext cx="610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Targeted E - Efficiency</a:t>
            </a:r>
            <a:endParaRPr/>
          </a:p>
        </p:txBody>
      </p:sp>
      <p:sp>
        <p:nvSpPr>
          <p:cNvPr id="67" name="Google Shape;67;p15"/>
          <p:cNvSpPr txBox="1"/>
          <p:nvPr>
            <p:ph idx="1" type="body"/>
          </p:nvPr>
        </p:nvSpPr>
        <p:spPr>
          <a:xfrm>
            <a:off x="745800" y="2188775"/>
            <a:ext cx="7652400" cy="2694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team has focussed on the efficiency of splitting a restaurant bill.</a:t>
            </a:r>
            <a:endParaRPr/>
          </a:p>
          <a:p>
            <a:pPr indent="-342900" lvl="0" marL="457200" rtl="0" algn="l">
              <a:spcBef>
                <a:spcPts val="0"/>
              </a:spcBef>
              <a:spcAft>
                <a:spcPts val="0"/>
              </a:spcAft>
              <a:buSzPts val="1800"/>
              <a:buChar char="●"/>
            </a:pPr>
            <a:r>
              <a:rPr lang="en"/>
              <a:t>Everyone that goes to a restaurant in a group needs to split the bill. Our app makes it very easy to split the bill including the taxes and the amount of tip each individual wants to give.</a:t>
            </a:r>
            <a:endParaRPr/>
          </a:p>
          <a:p>
            <a:pPr indent="-342900" lvl="0" marL="457200" rtl="0" algn="l">
              <a:spcBef>
                <a:spcPts val="0"/>
              </a:spcBef>
              <a:spcAft>
                <a:spcPts val="0"/>
              </a:spcAft>
              <a:buSzPts val="1800"/>
              <a:buChar char="●"/>
            </a:pPr>
            <a:r>
              <a:rPr lang="en"/>
              <a:t>Each individual payment will translate into only one payment to the restaurant on behalf of the group.</a:t>
            </a:r>
            <a:endParaRPr/>
          </a:p>
          <a:p>
            <a:pPr indent="-342900" lvl="0" marL="457200" rtl="0" algn="l">
              <a:spcBef>
                <a:spcPts val="0"/>
              </a:spcBef>
              <a:spcAft>
                <a:spcPts val="0"/>
              </a:spcAft>
              <a:buSzPts val="1800"/>
              <a:buChar char="●"/>
            </a:pPr>
            <a:r>
              <a:rPr lang="en"/>
              <a:t>Each individual walks away with only paying what he/she ordered without doing any calculation and it happens quickly.</a:t>
            </a:r>
            <a:endParaRPr/>
          </a:p>
        </p:txBody>
      </p:sp>
      <p:pic>
        <p:nvPicPr>
          <p:cNvPr id="68" name="Google Shape;68;p15"/>
          <p:cNvPicPr preferRelativeResize="0"/>
          <p:nvPr/>
        </p:nvPicPr>
        <p:blipFill>
          <a:blip r:embed="rId3">
            <a:alphaModFix/>
          </a:blip>
          <a:stretch>
            <a:fillRect/>
          </a:stretch>
        </p:blipFill>
        <p:spPr>
          <a:xfrm>
            <a:off x="4079102" y="1048950"/>
            <a:ext cx="1139825" cy="1139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3830116" y="814338"/>
            <a:ext cx="1483774" cy="1483774"/>
          </a:xfrm>
          <a:prstGeom prst="rect">
            <a:avLst/>
          </a:prstGeom>
          <a:noFill/>
          <a:ln>
            <a:noFill/>
          </a:ln>
        </p:spPr>
      </p:pic>
      <p:sp>
        <p:nvSpPr>
          <p:cNvPr id="74" name="Google Shape;74;p16"/>
          <p:cNvSpPr txBox="1"/>
          <p:nvPr>
            <p:ph type="title"/>
          </p:nvPr>
        </p:nvSpPr>
        <p:spPr>
          <a:xfrm>
            <a:off x="689850" y="381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Measurement of Improvement: App Visit Frequency</a:t>
            </a:r>
            <a:endParaRPr/>
          </a:p>
        </p:txBody>
      </p:sp>
      <p:sp>
        <p:nvSpPr>
          <p:cNvPr id="75" name="Google Shape;75;p16"/>
          <p:cNvSpPr txBox="1"/>
          <p:nvPr>
            <p:ph idx="1" type="body"/>
          </p:nvPr>
        </p:nvSpPr>
        <p:spPr>
          <a:xfrm>
            <a:off x="586750" y="2037139"/>
            <a:ext cx="8328000" cy="2997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Measuring how often the user visits the app and completes the transaction would be the determining factor of </a:t>
            </a:r>
            <a:r>
              <a:rPr lang="en"/>
              <a:t>whether</a:t>
            </a:r>
            <a:r>
              <a:rPr lang="en"/>
              <a:t> the user is using the application to split the bill.</a:t>
            </a:r>
            <a:endParaRPr/>
          </a:p>
          <a:p>
            <a:pPr indent="-342900" lvl="0" marL="457200" rtl="0" algn="l">
              <a:spcBef>
                <a:spcPts val="0"/>
              </a:spcBef>
              <a:spcAft>
                <a:spcPts val="0"/>
              </a:spcAft>
              <a:buSzPts val="1800"/>
              <a:buChar char="●"/>
            </a:pPr>
            <a:r>
              <a:rPr lang="en"/>
              <a:t>Google Analytics service by Google Play would be a useful tool to check the frequency of the users in the Android Application.</a:t>
            </a:r>
            <a:endParaRPr/>
          </a:p>
          <a:p>
            <a:pPr indent="-342900" lvl="0" marL="457200" rtl="0" algn="l">
              <a:spcBef>
                <a:spcPts val="0"/>
              </a:spcBef>
              <a:spcAft>
                <a:spcPts val="0"/>
              </a:spcAft>
              <a:buSzPts val="1800"/>
              <a:buChar char="●"/>
            </a:pPr>
            <a:r>
              <a:rPr lang="en"/>
              <a:t>If the user hasn’t logged in inside the app for </a:t>
            </a:r>
            <a:r>
              <a:rPr lang="en"/>
              <a:t>approximately</a:t>
            </a:r>
            <a:r>
              <a:rPr lang="en"/>
              <a:t> a month, then the user probably doesn’t find the app useful or go out to dinner often.</a:t>
            </a:r>
            <a:endParaRPr/>
          </a:p>
          <a:p>
            <a:pPr indent="-342900" lvl="0" marL="457200" rtl="0" algn="l">
              <a:spcBef>
                <a:spcPts val="0"/>
              </a:spcBef>
              <a:spcAft>
                <a:spcPts val="0"/>
              </a:spcAft>
              <a:buSzPts val="1800"/>
              <a:buChar char="●"/>
            </a:pPr>
            <a:r>
              <a:rPr lang="en"/>
              <a:t>If the user visits the app </a:t>
            </a:r>
            <a:r>
              <a:rPr lang="en"/>
              <a:t>at least</a:t>
            </a:r>
            <a:r>
              <a:rPr lang="en"/>
              <a:t> once a month and completes a transaction, the user probably likes </a:t>
            </a:r>
            <a:r>
              <a:rPr lang="en"/>
              <a:t>using t</a:t>
            </a:r>
            <a:r>
              <a:rPr lang="en"/>
              <a:t>he app to split the bill.</a:t>
            </a:r>
            <a:endParaRPr/>
          </a:p>
          <a:p>
            <a:pPr indent="0" lvl="0" marL="457200" rtl="0" algn="l">
              <a:spcBef>
                <a:spcPts val="1600"/>
              </a:spcBef>
              <a:spcAft>
                <a:spcPts val="1600"/>
              </a:spcAft>
              <a:buNone/>
            </a:pP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715800" y="407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Measurement of Improvement: Useful Metrics</a:t>
            </a:r>
            <a:endParaRPr/>
          </a:p>
        </p:txBody>
      </p:sp>
      <p:sp>
        <p:nvSpPr>
          <p:cNvPr id="81" name="Google Shape;81;p17"/>
          <p:cNvSpPr txBox="1"/>
          <p:nvPr>
            <p:ph idx="1" type="body"/>
          </p:nvPr>
        </p:nvSpPr>
        <p:spPr>
          <a:xfrm>
            <a:off x="715800" y="1347655"/>
            <a:ext cx="7129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Time spent during a transaction</a:t>
            </a:r>
            <a:endParaRPr/>
          </a:p>
          <a:p>
            <a:pPr indent="-317500" lvl="1" marL="914400" rtl="0" algn="l">
              <a:spcBef>
                <a:spcPts val="0"/>
              </a:spcBef>
              <a:spcAft>
                <a:spcPts val="0"/>
              </a:spcAft>
              <a:buSzPts val="1400"/>
              <a:buChar char="○"/>
            </a:pPr>
            <a:r>
              <a:rPr lang="en"/>
              <a:t>It will be </a:t>
            </a:r>
            <a:r>
              <a:rPr lang="en"/>
              <a:t>crucial</a:t>
            </a:r>
            <a:r>
              <a:rPr lang="en"/>
              <a:t> to understand if users are saving time by using the app and which parts is slowing them down.</a:t>
            </a:r>
            <a:endParaRPr/>
          </a:p>
          <a:p>
            <a:pPr indent="-342900" lvl="0" marL="457200" rtl="0" algn="l">
              <a:spcBef>
                <a:spcPts val="0"/>
              </a:spcBef>
              <a:spcAft>
                <a:spcPts val="0"/>
              </a:spcAft>
              <a:buSzPts val="1800"/>
              <a:buChar char="●"/>
            </a:pPr>
            <a:r>
              <a:rPr lang="en"/>
              <a:t>How many other users are they splitting the bill with?</a:t>
            </a:r>
            <a:endParaRPr/>
          </a:p>
          <a:p>
            <a:pPr indent="-317500" lvl="1" marL="914400" rtl="0" algn="l">
              <a:spcBef>
                <a:spcPts val="0"/>
              </a:spcBef>
              <a:spcAft>
                <a:spcPts val="0"/>
              </a:spcAft>
              <a:buSzPts val="1400"/>
              <a:buChar char="○"/>
            </a:pPr>
            <a:r>
              <a:rPr lang="en"/>
              <a:t>Depending on the average number of users splitting a bill the UI can be updated to ensure an easier flow.</a:t>
            </a:r>
            <a:endParaRPr/>
          </a:p>
          <a:p>
            <a:pPr indent="-342900" lvl="0" marL="457200" rtl="0" algn="l">
              <a:spcBef>
                <a:spcPts val="0"/>
              </a:spcBef>
              <a:spcAft>
                <a:spcPts val="0"/>
              </a:spcAft>
              <a:buSzPts val="1800"/>
              <a:buChar char="●"/>
            </a:pPr>
            <a:r>
              <a:rPr lang="en"/>
              <a:t>What </a:t>
            </a:r>
            <a:r>
              <a:rPr lang="en"/>
              <a:t>restaurants and items are popular</a:t>
            </a:r>
            <a:r>
              <a:rPr lang="en"/>
              <a:t>?</a:t>
            </a:r>
            <a:endParaRPr/>
          </a:p>
          <a:p>
            <a:pPr indent="-317500" lvl="1" marL="914400" rtl="0" algn="l">
              <a:spcBef>
                <a:spcPts val="0"/>
              </a:spcBef>
              <a:spcAft>
                <a:spcPts val="0"/>
              </a:spcAft>
              <a:buSzPts val="1400"/>
              <a:buChar char="○"/>
            </a:pPr>
            <a:r>
              <a:rPr lang="en"/>
              <a:t>This can be used for marketing and detecting market trends such as popular </a:t>
            </a:r>
            <a:r>
              <a:rPr lang="en"/>
              <a:t>restaurants</a:t>
            </a:r>
            <a:r>
              <a:rPr lang="en"/>
              <a:t>, popular food choices, and how often and when people are dining in groups (example around holidays, summer, weekends). As a central payment center collecting market analytics can be useful to plan for future use cases, features, promotions, partnerships.</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type="title"/>
          </p:nvPr>
        </p:nvSpPr>
        <p:spPr>
          <a:xfrm>
            <a:off x="594700" y="297375"/>
            <a:ext cx="653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Population</a:t>
            </a:r>
            <a:endParaRPr/>
          </a:p>
        </p:txBody>
      </p:sp>
      <p:sp>
        <p:nvSpPr>
          <p:cNvPr id="87" name="Google Shape;87;p18"/>
          <p:cNvSpPr txBox="1"/>
          <p:nvPr>
            <p:ph idx="1" type="body"/>
          </p:nvPr>
        </p:nvSpPr>
        <p:spPr>
          <a:xfrm>
            <a:off x="548400" y="1013075"/>
            <a:ext cx="4023600" cy="3733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Our target population is the people who go to a restaurant in a group.</a:t>
            </a:r>
            <a:endParaRPr/>
          </a:p>
          <a:p>
            <a:pPr indent="-342900" lvl="0" marL="457200" rtl="0" algn="l">
              <a:spcBef>
                <a:spcPts val="0"/>
              </a:spcBef>
              <a:spcAft>
                <a:spcPts val="0"/>
              </a:spcAft>
              <a:buSzPts val="1800"/>
              <a:buChar char="●"/>
            </a:pPr>
            <a:r>
              <a:rPr lang="en"/>
              <a:t>They would mostly contain millennials or technology enthusiasts who loves to use applications for ease.</a:t>
            </a:r>
            <a:endParaRPr/>
          </a:p>
          <a:p>
            <a:pPr indent="-342900" lvl="0" marL="457200" rtl="0" algn="l">
              <a:spcBef>
                <a:spcPts val="0"/>
              </a:spcBef>
              <a:spcAft>
                <a:spcPts val="0"/>
              </a:spcAft>
              <a:buSzPts val="1800"/>
              <a:buChar char="●"/>
            </a:pPr>
            <a:r>
              <a:rPr lang="en"/>
              <a:t>Every day millions of people go to restaurants to eat food and almost every one of them has a cell phone, and can easily use a phone application.</a:t>
            </a:r>
            <a:endParaRPr/>
          </a:p>
        </p:txBody>
      </p:sp>
      <p:pic>
        <p:nvPicPr>
          <p:cNvPr id="88" name="Google Shape;88;p18"/>
          <p:cNvPicPr preferRelativeResize="0"/>
          <p:nvPr/>
        </p:nvPicPr>
        <p:blipFill>
          <a:blip r:embed="rId3">
            <a:alphaModFix/>
          </a:blip>
          <a:stretch>
            <a:fillRect/>
          </a:stretch>
        </p:blipFill>
        <p:spPr>
          <a:xfrm>
            <a:off x="4639550" y="1156800"/>
            <a:ext cx="4215575" cy="3327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type="title"/>
          </p:nvPr>
        </p:nvSpPr>
        <p:spPr>
          <a:xfrm>
            <a:off x="597300" y="445025"/>
            <a:ext cx="823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Preliminary User Survey Results &amp; Industry Data</a:t>
            </a:r>
            <a:endParaRPr/>
          </a:p>
        </p:txBody>
      </p:sp>
      <p:sp>
        <p:nvSpPr>
          <p:cNvPr id="94" name="Google Shape;94;p19"/>
          <p:cNvSpPr txBox="1"/>
          <p:nvPr>
            <p:ph idx="1" type="body"/>
          </p:nvPr>
        </p:nvSpPr>
        <p:spPr>
          <a:xfrm>
            <a:off x="597300" y="2696857"/>
            <a:ext cx="8151900" cy="8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using any version of </a:t>
            </a:r>
            <a:r>
              <a:rPr lang="en"/>
              <a:t>SplitCheck, we gave test users a preliminary survey. The results reflected the following :</a:t>
            </a:r>
            <a:endParaRPr/>
          </a:p>
          <a:p>
            <a:pPr indent="0" lvl="0" marL="0" rtl="0" algn="l">
              <a:spcBef>
                <a:spcPts val="1600"/>
              </a:spcBef>
              <a:spcAft>
                <a:spcPts val="1600"/>
              </a:spcAft>
              <a:buNone/>
            </a:pPr>
            <a:r>
              <a:t/>
            </a:r>
            <a:endParaRPr/>
          </a:p>
        </p:txBody>
      </p:sp>
      <p:sp>
        <p:nvSpPr>
          <p:cNvPr id="95" name="Google Shape;95;p19"/>
          <p:cNvSpPr txBox="1"/>
          <p:nvPr/>
        </p:nvSpPr>
        <p:spPr>
          <a:xfrm>
            <a:off x="546600" y="3390859"/>
            <a:ext cx="8050800" cy="1554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solidFill>
                  <a:schemeClr val="dk2"/>
                </a:solidFill>
              </a:rPr>
              <a:t>Majority of users find it difficult to split a check with a large group</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All test users would consider paying with an app</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The majority want a more efficient way to split the check</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Most take time to calculate the tip accurately, while a few overpay to take less time calculating</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Almost nobody wants to pay with cash</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Usually, one person pays and everyone in the group pays that person later (if they remember)</a:t>
            </a:r>
            <a:endParaRPr>
              <a:solidFill>
                <a:schemeClr val="dk2"/>
              </a:solidFill>
            </a:endParaRPr>
          </a:p>
          <a:p>
            <a:pPr indent="0" lvl="0" marL="457200" rtl="0" algn="l">
              <a:spcBef>
                <a:spcPts val="0"/>
              </a:spcBef>
              <a:spcAft>
                <a:spcPts val="0"/>
              </a:spcAft>
              <a:buNone/>
            </a:pPr>
            <a:r>
              <a:t/>
            </a:r>
            <a:endParaRPr>
              <a:solidFill>
                <a:schemeClr val="dk2"/>
              </a:solidFill>
            </a:endParaRPr>
          </a:p>
        </p:txBody>
      </p:sp>
      <p:pic>
        <p:nvPicPr>
          <p:cNvPr id="96" name="Google Shape;96;p19"/>
          <p:cNvPicPr preferRelativeResize="0"/>
          <p:nvPr/>
        </p:nvPicPr>
        <p:blipFill>
          <a:blip r:embed="rId3">
            <a:alphaModFix/>
          </a:blip>
          <a:stretch>
            <a:fillRect/>
          </a:stretch>
        </p:blipFill>
        <p:spPr>
          <a:xfrm>
            <a:off x="3964125" y="1186863"/>
            <a:ext cx="1215750" cy="1215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860538" y="263942"/>
            <a:ext cx="7422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a:t>
            </a:r>
            <a:endParaRPr/>
          </a:p>
        </p:txBody>
      </p:sp>
      <p:sp>
        <p:nvSpPr>
          <p:cNvPr id="102" name="Google Shape;102;p20"/>
          <p:cNvSpPr txBox="1"/>
          <p:nvPr>
            <p:ph idx="1" type="body"/>
          </p:nvPr>
        </p:nvSpPr>
        <p:spPr>
          <a:xfrm>
            <a:off x="860550" y="2153787"/>
            <a:ext cx="7898100" cy="251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However, he does not like to split the bill evenly and only wants to pay for his items. He likes to use apps like Venmo but finds it a struggle to know how much each person owes, and it is difficult for his friend to remember the money for their items. Sometimes the sum of the money everyone transfers to him is not the same as he paid for the meal. What is more, he often feels he overpays since his friends forget to include tax and tip. Steven does not want to waste time doing math while trying to enjoy dinner.</a:t>
            </a:r>
            <a:endParaRPr/>
          </a:p>
        </p:txBody>
      </p:sp>
      <p:pic>
        <p:nvPicPr>
          <p:cNvPr id="103" name="Google Shape;103;p20"/>
          <p:cNvPicPr preferRelativeResize="0"/>
          <p:nvPr/>
        </p:nvPicPr>
        <p:blipFill>
          <a:blip r:embed="rId3">
            <a:alphaModFix/>
          </a:blip>
          <a:stretch>
            <a:fillRect/>
          </a:stretch>
        </p:blipFill>
        <p:spPr>
          <a:xfrm>
            <a:off x="990850" y="836650"/>
            <a:ext cx="2425700" cy="1243725"/>
          </a:xfrm>
          <a:prstGeom prst="rect">
            <a:avLst/>
          </a:prstGeom>
          <a:noFill/>
          <a:ln>
            <a:noFill/>
          </a:ln>
        </p:spPr>
      </p:pic>
      <p:sp>
        <p:nvSpPr>
          <p:cNvPr id="104" name="Google Shape;104;p20"/>
          <p:cNvSpPr txBox="1"/>
          <p:nvPr/>
        </p:nvSpPr>
        <p:spPr>
          <a:xfrm>
            <a:off x="3416550" y="914915"/>
            <a:ext cx="5117700" cy="108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dk2"/>
                </a:solidFill>
              </a:rPr>
              <a:t>Steven has an average skill level with mobile apps. He likes to go out for dinner with a group of his friends in New York.</a:t>
            </a:r>
            <a:endParaRPr/>
          </a:p>
        </p:txBody>
      </p:sp>
      <p:sp>
        <p:nvSpPr>
          <p:cNvPr id="105" name="Google Shape;105;p20"/>
          <p:cNvSpPr txBox="1"/>
          <p:nvPr/>
        </p:nvSpPr>
        <p:spPr>
          <a:xfrm>
            <a:off x="1394250" y="4527269"/>
            <a:ext cx="7140000" cy="39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Persona based on preliminary </a:t>
            </a:r>
            <a:r>
              <a:rPr lang="en"/>
              <a:t>survey results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161842"/>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story</a:t>
            </a:r>
            <a:endParaRPr/>
          </a:p>
        </p:txBody>
      </p:sp>
      <p:sp>
        <p:nvSpPr>
          <p:cNvPr id="111" name="Google Shape;111;p21"/>
          <p:cNvSpPr txBox="1"/>
          <p:nvPr>
            <p:ph idx="1" type="body"/>
          </p:nvPr>
        </p:nvSpPr>
        <p:spPr>
          <a:xfrm>
            <a:off x="311700" y="658350"/>
            <a:ext cx="8520600" cy="440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It is a weekend night. Steven is at TGI Fridays with a group of 8 friends. His friends order a lot of food and expensive cocktails, but Steven only had a Cheeseburger and a soda.</a:t>
            </a:r>
            <a:endParaRPr/>
          </a:p>
          <a:p>
            <a:pPr indent="0" lvl="0" marL="0" rtl="0" algn="l">
              <a:lnSpc>
                <a:spcPct val="100000"/>
              </a:lnSpc>
              <a:spcBef>
                <a:spcPts val="1600"/>
              </a:spcBef>
              <a:spcAft>
                <a:spcPts val="0"/>
              </a:spcAft>
              <a:buClr>
                <a:schemeClr val="dk1"/>
              </a:buClr>
              <a:buSzPts val="1100"/>
              <a:buFont typeface="Arial"/>
              <a:buNone/>
            </a:pPr>
            <a:r>
              <a:rPr lang="en"/>
              <a:t>When it is time to pay the check, one friend suggests splitting the bill evenly so they don’t have to add up their items. Another friend suggests one person pays the bill and everyone pays that person. Steven dislikes both these options. He thinks the first suggestion is unfair, and the second is too troublesome. </a:t>
            </a:r>
            <a:endParaRPr/>
          </a:p>
          <a:p>
            <a:pPr indent="0" lvl="0" marL="0" rtl="0" algn="l">
              <a:lnSpc>
                <a:spcPct val="100000"/>
              </a:lnSpc>
              <a:spcBef>
                <a:spcPts val="1600"/>
              </a:spcBef>
              <a:spcAft>
                <a:spcPts val="0"/>
              </a:spcAft>
              <a:buClr>
                <a:schemeClr val="dk1"/>
              </a:buClr>
              <a:buSzPts val="1100"/>
              <a:buFont typeface="Arial"/>
              <a:buNone/>
            </a:pPr>
            <a:r>
              <a:rPr lang="en"/>
              <a:t>At this time, he notices a QR code at the bottom of the check. It also says “Use SplitCheck mobile app to easily pay your bill with friends!” The waitress notices Steven looking at the QR code and also suggests using the app.</a:t>
            </a:r>
            <a:endParaRPr/>
          </a:p>
          <a:p>
            <a:pPr indent="0" lvl="0" marL="0" rtl="0" algn="l">
              <a:lnSpc>
                <a:spcPct val="100000"/>
              </a:lnSpc>
              <a:spcBef>
                <a:spcPts val="1600"/>
              </a:spcBef>
              <a:spcAft>
                <a:spcPts val="0"/>
              </a:spcAft>
              <a:buClr>
                <a:schemeClr val="dk1"/>
              </a:buClr>
              <a:buSzPts val="1100"/>
              <a:buFont typeface="Arial"/>
              <a:buNone/>
            </a:pPr>
            <a:r>
              <a:rPr lang="en"/>
              <a:t>The group downloads the app and with a quick and easy setup, use SplitCheck to pay their own part conveniently. Everyone paid for exactly what they had and say they will use it again next time.</a:t>
            </a:r>
            <a:endParaRPr/>
          </a:p>
          <a:p>
            <a:pPr indent="0" lvl="0" marL="0" rtl="0" algn="l">
              <a:lnSpc>
                <a:spcPct val="100000"/>
              </a:lnSpc>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